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91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e520d7e4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e520d7e4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При подключении в конференцию каждый пользователь может управлять собственным микрофон и камерой, периодически блокируя изображение с камеры и звук с микрофона. В разделе безопасность организатор может редактировать настройки конференции: доступ участников к чату, демонстрации экрана, доскам сообщений.</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Администратор может просматривать список участников и управлять потоками данных, исходящими от них. В чате можно отправлять сообщения и файлы либо всем участникам конференции, либо кому-то конкретному. Также можно выставлять настройки общения в чате, например, разрешая или запрещая отправку сообщений пользователями между собой.</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Любой участник при установленной настройке доступа может проводить демонстрацию своего экрана. Причем демонстрировать можно как экран целиком, так и отдельное приложение с транслированием звука. Во время конференции можно вести запись собрания, которая сохранится на локальном компьютере. Каждый участник в ходе конференции может выставлять реакции или “поднимать руку”, что добавляет интерактивности видео собранию.</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Достоинства Zoom:</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Большое число участников конференции.</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Простота подключения.</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Возможность использования интерактивной доски.</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Возможность администрирования конференции.</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Недостатки Zoom:</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Ограничения по количеству участников и длительности конференции (необходимо доплачивать).</a:t>
            </a:r>
            <a:endParaRPr lang="ru-RU" dirty="0">
              <a:effectLst/>
            </a:endParaRPr>
          </a:p>
          <a:p>
            <a:pPr marL="450215" indent="-228600" algn="just">
              <a:spcBef>
                <a:spcPts val="0"/>
              </a:spcBef>
              <a:spcAft>
                <a:spcPts val="800"/>
              </a:spcAft>
              <a:buFont typeface="+mj-lt"/>
              <a:buAutoNum type="arabicPeriod"/>
            </a:pPr>
            <a:r>
              <a:rPr lang="ru-RU" sz="1800" dirty="0">
                <a:solidFill>
                  <a:srgbClr val="000000"/>
                </a:solidFill>
                <a:effectLst/>
                <a:latin typeface="Calibri" panose="020F0502020204030204" pitchFamily="34" charset="0"/>
              </a:rPr>
              <a:t>В качестве организатора может выступать только один человек (необходимо доплачивать).</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e520d7e4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e520d7e4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err="1">
                <a:solidFill>
                  <a:srgbClr val="000000"/>
                </a:solidFill>
                <a:effectLst/>
                <a:latin typeface="Calibri" panose="020F0502020204030204" pitchFamily="34" charset="0"/>
              </a:rPr>
              <a:t>Webinar</a:t>
            </a:r>
            <a:r>
              <a:rPr lang="ru-RU" sz="1800" dirty="0">
                <a:solidFill>
                  <a:srgbClr val="000000"/>
                </a:solidFill>
                <a:effectLst/>
                <a:latin typeface="Calibri" panose="020F0502020204030204" pitchFamily="34" charset="0"/>
              </a:rPr>
              <a:t> – российская платформа для проведения онлайн-вебинаров, являющаяся лидером на российском рынке среди сервисов проведения вебинаров. Компания отталкивалась от того, что большинство совещаний в </a:t>
            </a:r>
            <a:r>
              <a:rPr lang="ru-RU" sz="1800" dirty="0" err="1">
                <a:solidFill>
                  <a:srgbClr val="000000"/>
                </a:solidFill>
                <a:effectLst/>
                <a:latin typeface="Calibri" panose="020F0502020204030204" pitchFamily="34" charset="0"/>
              </a:rPr>
              <a:t>онлайне</a:t>
            </a:r>
            <a:r>
              <a:rPr lang="ru-RU" sz="1800" dirty="0">
                <a:solidFill>
                  <a:srgbClr val="000000"/>
                </a:solidFill>
                <a:effectLst/>
                <a:latin typeface="Calibri" panose="020F0502020204030204" pitchFamily="34" charset="0"/>
              </a:rPr>
              <a:t> проходят с выключенными камерами и одним ведущим, демонстрирующим приложение на своем рабочем компьютере. В связи с этим компания разработала свой сервис, позволяющий выступать одновременно 30 ведущим, а общее количество участников может достигать 10 000 человек.</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e520d7e4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e520d7e4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Для того чтобы присоединиться к вебинару необходимо перейти по ссылке, которая пришла к Вам на почту. Для того чтобы попасть в комнату вебинара не обязательно проходить регистрацию. Достаточно только ввести имя, по которому Вас будут видеть другие пользователи. Иногда может потребоваться ввести пароль, установленный организатором вебинара или пройти регистрацию в случае отсутствия аккаунта.</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e520d7e4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e520d7e4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При подключении к вебинару пользователь увидит несколько зон интерфейса. В верхнем левом углу отображено название вебинара и время, прошедшее от его начала. Большую часть области занимает презентация ведущего или его демонстрация экрана. В правой части можно увидеть видео ведущего, а также панель инструментов. Там можно открыть “Чат”, где участники обмениваются сообщениями, “Вопросы”, где участники могут задать вопрос ведущему, “Список участников” и “Файлы”. Где отображается список прикрепленных к мероприятию файлов.</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Во время вебинара участник может отключить камеру или звук одного из ведущих. Для взаимодействия с участниками вебинара используется чат. Помимо группового чата можно также создать приватный. Для этого нужно нажать на три точки рядом с именем участника и выбрать “Написать личное сообщение”. Для взаимодействия с ведущим используется инструмент “Вопросы”. Если участник хочет присоединиться к ведущим, он может нажать на кнопку “Выйти в эфир”. После разрешения администратора доступ будет предоставлен.</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3e520d7e4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3e520d7e4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e520d7e4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3e520d7e4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Для организации вебинара необходимо завести аккаунт на сайте </a:t>
            </a:r>
            <a:r>
              <a:rPr lang="ru-RU" sz="1800" dirty="0" err="1">
                <a:solidFill>
                  <a:srgbClr val="000000"/>
                </a:solidFill>
                <a:effectLst/>
                <a:latin typeface="Calibri" panose="020F0502020204030204" pitchFamily="34" charset="0"/>
              </a:rPr>
              <a:t>webinar</a:t>
            </a:r>
            <a:r>
              <a:rPr lang="ru-RU" sz="1800" dirty="0">
                <a:solidFill>
                  <a:srgbClr val="000000"/>
                </a:solidFill>
                <a:effectLst/>
                <a:latin typeface="Calibri" panose="020F0502020204030204" pitchFamily="34" charset="0"/>
              </a:rPr>
              <a:t> </a:t>
            </a:r>
            <a:r>
              <a:rPr lang="ru-RU" sz="1800" dirty="0" err="1">
                <a:solidFill>
                  <a:srgbClr val="000000"/>
                </a:solidFill>
                <a:effectLst/>
                <a:latin typeface="Calibri" panose="020F0502020204030204" pitchFamily="34" charset="0"/>
              </a:rPr>
              <a:t>ru</a:t>
            </a:r>
            <a:r>
              <a:rPr lang="ru-RU" sz="1800" dirty="0">
                <a:solidFill>
                  <a:srgbClr val="000000"/>
                </a:solidFill>
                <a:effectLst/>
                <a:latin typeface="Calibri" panose="020F0502020204030204" pitchFamily="34" charset="0"/>
              </a:rPr>
              <a:t>. В личном кабинете необходимо выбрать приложение “Вебинары” и в появившемся меню нажать на кнопку “Запланировать вебинар”.</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e520d7e4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e520d7e4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После чего появится меню создания вебинара. Там необходимо ввести название, указать дату и время начала вебинара, а также продолжительность, которая никак не влияет на длительность проведения вебинара. Также для вашего вебинара можно сменить </a:t>
            </a:r>
            <a:r>
              <a:rPr lang="ru-RU" sz="1800" dirty="0" err="1">
                <a:solidFill>
                  <a:srgbClr val="000000"/>
                </a:solidFill>
                <a:effectLst/>
                <a:latin typeface="Calibri" panose="020F0502020204030204" pitchFamily="34" charset="0"/>
              </a:rPr>
              <a:t>лендинг</a:t>
            </a:r>
            <a:r>
              <a:rPr lang="ru-RU" sz="1800" dirty="0">
                <a:solidFill>
                  <a:srgbClr val="000000"/>
                </a:solidFill>
                <a:effectLst/>
                <a:latin typeface="Calibri" panose="020F0502020204030204" pitchFamily="34" charset="0"/>
              </a:rPr>
              <a:t> (фон). Кроме того, организатор может задать различные настройки такие как: пароль для подключения к вебинару, автоматическое напоминание о начале вебинара и другие.</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e520d7e4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e520d7e4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Теперь для нормального проведения вебинара необходимо разослать приглашения участникам. Вы можете самостоятельно отправить ссылки приглашения участникам, а можете через интерфейс сервиса в настройках вебинара в меню “Участники” нажать на кнопку “Добавить участников”. Там вы можете выбрать из списка ваших контактов, пригласить по почте, указав почтовый ящик участника.</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e520d7e4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3e520d7e4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Во время вебинара ведущему необходимо выйти в эфир. Там он может общаться с участниками, демонстрировать экран, прикреплять файлы к мероприятию, а также менять настройки проведения вебинара, предоставляя доступ к работе с файлами и демонстрации экрана. Для работы с участниками ведущий может создавать опросы, а также смотреть на реакции участников.</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Достоинства платформы:</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Наличие обучающего курса.</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Отсутствие временных ограничений на бесплатный тариф.</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Простой интерфейс.</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Круглосуточная работа техподдержки.</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Проект развивается.</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Недостатки платформы:</a:t>
            </a:r>
            <a:endParaRPr lang="ru-RU" dirty="0">
              <a:effectLst/>
            </a:endParaRPr>
          </a:p>
          <a:p>
            <a:pPr marL="450215" indent="-228600" algn="just">
              <a:spcBef>
                <a:spcPts val="0"/>
              </a:spcBef>
              <a:spcAft>
                <a:spcPts val="800"/>
              </a:spcAft>
              <a:buFont typeface="+mj-lt"/>
              <a:buAutoNum type="arabicPeriod"/>
            </a:pPr>
            <a:r>
              <a:rPr lang="ru-RU" sz="1800" dirty="0">
                <a:solidFill>
                  <a:srgbClr val="000000"/>
                </a:solidFill>
                <a:effectLst/>
                <a:latin typeface="Calibri" panose="020F0502020204030204" pitchFamily="34" charset="0"/>
              </a:rPr>
              <a:t>Периодически возникающие баги у пользователей.</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412e2b04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412e2b0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59efbc8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359efbc8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В современном мире, когда большую часть сотрудников различных компаний в связи с обстановкой в мире перевели на удаленную работу, возник огромный спрос на приложения по организации видеоконференций. Видеоконференция – технология, позволяющая группе людей проводить деловую или иную встречу в онлайн без личного присутствия всех участников в одном месте. Самые популярные приложения – Skype и Zoom.</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Видеоконференции используют во многих сферах. Например, образование. Собрания в сети проводят как ученики школьных учреждений во время проведения уроков, так и студенты высших учебных заведений при защите диплома. Кроме того, в сети можно найти репетитора, готового помогать своим студентам из любой точки мира.</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dc4a1ba1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3dc4a1ba1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ea523879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ea52387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Технология также заняла свою нишу в IT. Ежедневные собрания и митинги сотрудники IT компаний проводят в таких сервисах как Google </a:t>
            </a:r>
            <a:r>
              <a:rPr lang="ru-RU" sz="1800" dirty="0" err="1">
                <a:solidFill>
                  <a:srgbClr val="000000"/>
                </a:solidFill>
                <a:effectLst/>
                <a:latin typeface="Calibri" panose="020F0502020204030204" pitchFamily="34" charset="0"/>
              </a:rPr>
              <a:t>Meet</a:t>
            </a:r>
            <a:r>
              <a:rPr lang="ru-RU" sz="1800" dirty="0">
                <a:solidFill>
                  <a:srgbClr val="000000"/>
                </a:solidFill>
                <a:effectLst/>
                <a:latin typeface="Calibri" panose="020F0502020204030204" pitchFamily="34" charset="0"/>
              </a:rPr>
              <a:t>, Microsoft </a:t>
            </a:r>
            <a:r>
              <a:rPr lang="ru-RU" sz="1800" dirty="0" err="1">
                <a:solidFill>
                  <a:srgbClr val="000000"/>
                </a:solidFill>
                <a:effectLst/>
                <a:latin typeface="Calibri" panose="020F0502020204030204" pitchFamily="34" charset="0"/>
              </a:rPr>
              <a:t>Teams</a:t>
            </a:r>
            <a:r>
              <a:rPr lang="ru-RU" sz="1800" dirty="0">
                <a:solidFill>
                  <a:srgbClr val="000000"/>
                </a:solidFill>
                <a:effectLst/>
                <a:latin typeface="Calibri" panose="020F0502020204030204" pitchFamily="34" charset="0"/>
              </a:rPr>
              <a:t>, Zoom, Skype, а также </a:t>
            </a:r>
            <a:r>
              <a:rPr lang="ru-RU" sz="1800" dirty="0" err="1">
                <a:solidFill>
                  <a:srgbClr val="000000"/>
                </a:solidFill>
                <a:effectLst/>
                <a:latin typeface="Calibri" panose="020F0502020204030204" pitchFamily="34" charset="0"/>
              </a:rPr>
              <a:t>Discord</a:t>
            </a:r>
            <a:r>
              <a:rPr lang="ru-RU" sz="1800" dirty="0">
                <a:solidFill>
                  <a:srgbClr val="000000"/>
                </a:solidFill>
                <a:effectLst/>
                <a:latin typeface="Calibri" panose="020F0502020204030204" pitchFamily="34" charset="0"/>
              </a:rPr>
              <a:t>. С точки зрения безопасности видео встреч компании также разрабатывают собственные решения. Все это помогает сотрудникам оперативно решать вопросы, не выходя из-за рабочего стола.</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Видеоконференции также используют в сфере рекрутинга на собеседованиях в компании любого уровня. В период пандемии толчок к развитию получила телемедицина. Из-за ограничений многие люди не могли попасть на прием к врачу, а видеоконференции позволили медицинским работникам освободить часть времени, которое уходило на дорогу, чтобы они могли консультировать пациентов удаленно. Кроме того, это позволило жителям, проживающим в населенных пунктах с не очень хорошо развитой инфраструктурой попасть на примем к лучшим специалистам.</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3ea523879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3ea523879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Теперь давайте поговорим о конкретных решениях. Начнем со старейшего приложения, которое впервые вышло в свет в 2003 году.</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	Программа позиционируется как мессенджер, позволяющий обмениваться текстовыми сообщениями, организовывать аудио и видеоконференции, а также передавать файлы размером до 300 МБ другим пользователям. В приложении можно настроить переадресацию звонков на мобильный телефон в случае нестабильного интернет-соединения за отдельную плату и отправлять смс-сообщения.</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ea523879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ea523879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Интерфейс скайпа поделен на несколько зон. Слева расположен список контактов, с которыми можно начать переписку или конференцию. По нажатию на участника в области справа открывается чат с этим участником. В этом чате можно писать сообщения, прикреплять файлы, делиться контактами других людей, а также планировать мероприятия, создавать опросы и делиться местоположением. В верхней панели чата расположена фотография участника, а также кнопки начала видео и аудио конференций. По нажатию на три точки открывается меню с дополнительным функциями: поиск по чату, просмотр коллекции (списка прикрепленных файлов), а также создание группы с этим пользователем (конференции на несколько человек).</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3ea5238794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3ea523879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0215" algn="just">
              <a:spcBef>
                <a:spcPts val="0"/>
              </a:spcBef>
              <a:spcAft>
                <a:spcPts val="800"/>
              </a:spcAft>
            </a:pPr>
            <a:r>
              <a:rPr lang="ru-RU" sz="1800" dirty="0">
                <a:solidFill>
                  <a:srgbClr val="000000"/>
                </a:solidFill>
                <a:effectLst/>
                <a:latin typeface="Calibri" panose="020F0502020204030204" pitchFamily="34" charset="0"/>
              </a:rPr>
              <a:t>В списке чатов есть несколько функций: создание быстрого собрания и создание нового чата. В обоих случаях необходимо будет придумать название видеоконференции или чата, а также добавить всех участников, имеющих отношение к этому мероприятию. После чего в списке чатов появится новый чат, который также как и другие можно открывать, просматривать и запускать видеоконференцию. В случае создания собрания в списке чатов также появится чат собрания. </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В разделе “Звонки” отражается история недавних звонков со своей историей чата. В разделе “Контакты” перечислены все контакты, отсортированные по имени. Контакты можно добавлять в “Избранные” для быстрого доступа к ним. Добавление контакта осуществляется по нажатию на кнопку “Добавить контакт”. Добавление можно осуществить по номеру телефона, по логину в скайпе, по почте учетной записи Microsoft.</a:t>
            </a:r>
            <a:endParaRPr lang="ru-RU" dirty="0">
              <a:effectLst/>
            </a:endParaRPr>
          </a:p>
          <a:p>
            <a:pPr indent="450215" algn="just">
              <a:spcBef>
                <a:spcPts val="0"/>
              </a:spcBef>
              <a:spcAft>
                <a:spcPts val="800"/>
              </a:spcAft>
            </a:pPr>
            <a:r>
              <a:rPr lang="ru-RU" sz="1800" dirty="0">
                <a:solidFill>
                  <a:srgbClr val="000000"/>
                </a:solidFill>
                <a:effectLst/>
                <a:latin typeface="Calibri" panose="020F0502020204030204" pitchFamily="34" charset="0"/>
              </a:rPr>
              <a:t>Во время звонка пользователю доступны несколько функций:</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Демонстрация экрана. Очень удобная функция, когда необходимо разобраться в работе какого-то приложения или продемонстрировать результаты повседневной работы.</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Запись конференции. Если вас пригласили на важное мероприятие, но нет возможности присутствовать, коллеги всегда могут записать собрание, а у вас будет возможность просмотреть повтор.</a:t>
            </a:r>
            <a:endParaRPr lang="ru-RU" dirty="0">
              <a:effectLst/>
            </a:endParaRPr>
          </a:p>
          <a:p>
            <a:pPr marL="450215" indent="-228600" algn="just">
              <a:spcBef>
                <a:spcPts val="0"/>
              </a:spcBef>
              <a:spcAft>
                <a:spcPts val="0"/>
              </a:spcAft>
              <a:buFont typeface="+mj-lt"/>
              <a:buAutoNum type="arabicPeriod"/>
            </a:pPr>
            <a:r>
              <a:rPr lang="ru-RU" sz="1800" dirty="0">
                <a:solidFill>
                  <a:srgbClr val="000000"/>
                </a:solidFill>
                <a:effectLst/>
                <a:latin typeface="Calibri" panose="020F0502020204030204" pitchFamily="34" charset="0"/>
              </a:rPr>
              <a:t>Задний фон. Если вам необходимо скрыть окружение, то можно включить функцию отображения выбранного заднего фона.</a:t>
            </a:r>
            <a:endParaRPr lang="ru-RU" dirty="0">
              <a:effectLst/>
            </a:endParaRPr>
          </a:p>
          <a:p>
            <a:pPr marL="450215" indent="-228600" algn="just">
              <a:spcBef>
                <a:spcPts val="0"/>
              </a:spcBef>
              <a:spcAft>
                <a:spcPts val="800"/>
              </a:spcAft>
              <a:buFont typeface="+mj-lt"/>
              <a:buAutoNum type="arabicPeriod"/>
            </a:pPr>
            <a:r>
              <a:rPr lang="ru-RU" sz="1800" dirty="0">
                <a:solidFill>
                  <a:srgbClr val="000000"/>
                </a:solidFill>
                <a:effectLst/>
                <a:latin typeface="Calibri" panose="020F0502020204030204" pitchFamily="34" charset="0"/>
              </a:rPr>
              <a:t>Возможность ставить “Реакции”. Если вы присутствуете на групповом собрании и не хотите перебивать ведущего, то можно отреагировать с помощью эмодзи, который появится у ведущего.</a:t>
            </a:r>
            <a:endParaRPr lang="ru-RU" dirty="0">
              <a:effectLst/>
            </a:endParaRPr>
          </a:p>
          <a:p>
            <a:pPr marL="228600">
              <a:spcBef>
                <a:spcPts val="0"/>
              </a:spcBef>
              <a:spcAft>
                <a:spcPts val="0"/>
              </a:spcAft>
            </a:pPr>
            <a:r>
              <a:rPr lang="ru-RU" sz="1800" dirty="0">
                <a:solidFill>
                  <a:srgbClr val="000000"/>
                </a:solidFill>
                <a:effectLst/>
                <a:latin typeface="Calibri" panose="020F0502020204030204" pitchFamily="34" charset="0"/>
              </a:rPr>
              <a:t>К достоинствам скайпа относятся: </a:t>
            </a:r>
            <a:endParaRPr lang="ru-RU" dirty="0">
              <a:effectLst/>
            </a:endParaRPr>
          </a:p>
          <a:p>
            <a:pPr marL="457200" indent="-228600">
              <a:lnSpc>
                <a:spcPct val="107000"/>
              </a:lnSpc>
              <a:spcBef>
                <a:spcPts val="0"/>
              </a:spcBef>
              <a:spcAft>
                <a:spcPts val="0"/>
              </a:spcAft>
              <a:buFont typeface="+mj-lt"/>
              <a:buAutoNum type="arabicPeriod"/>
            </a:pPr>
            <a:r>
              <a:rPr lang="ru-RU" sz="1800" dirty="0">
                <a:solidFill>
                  <a:srgbClr val="000000"/>
                </a:solidFill>
                <a:effectLst/>
                <a:latin typeface="Calibri" panose="020F0502020204030204" pitchFamily="34" charset="0"/>
              </a:rPr>
              <a:t>Бесплатное использование.</a:t>
            </a:r>
            <a:endParaRPr lang="ru-RU" dirty="0">
              <a:effectLst/>
            </a:endParaRPr>
          </a:p>
          <a:p>
            <a:pPr marL="457200" indent="-228600">
              <a:lnSpc>
                <a:spcPct val="107000"/>
              </a:lnSpc>
              <a:spcBef>
                <a:spcPts val="0"/>
              </a:spcBef>
              <a:spcAft>
                <a:spcPts val="0"/>
              </a:spcAft>
              <a:buFont typeface="+mj-lt"/>
              <a:buAutoNum type="arabicPeriod"/>
            </a:pPr>
            <a:r>
              <a:rPr lang="ru-RU" sz="1800" dirty="0">
                <a:solidFill>
                  <a:srgbClr val="000000"/>
                </a:solidFill>
                <a:effectLst/>
                <a:latin typeface="Calibri" panose="020F0502020204030204" pitchFamily="34" charset="0"/>
              </a:rPr>
              <a:t>Возможность отправления файлов.</a:t>
            </a:r>
            <a:endParaRPr lang="ru-RU" dirty="0">
              <a:effectLst/>
            </a:endParaRPr>
          </a:p>
          <a:p>
            <a:pPr marL="457200" indent="-228600">
              <a:lnSpc>
                <a:spcPct val="107000"/>
              </a:lnSpc>
              <a:spcBef>
                <a:spcPts val="0"/>
              </a:spcBef>
              <a:spcAft>
                <a:spcPts val="800"/>
              </a:spcAft>
              <a:buFont typeface="+mj-lt"/>
              <a:buAutoNum type="arabicPeriod"/>
            </a:pPr>
            <a:r>
              <a:rPr lang="ru-RU" sz="1800" dirty="0">
                <a:solidFill>
                  <a:srgbClr val="000000"/>
                </a:solidFill>
                <a:effectLst/>
                <a:latin typeface="Calibri" panose="020F0502020204030204" pitchFamily="34" charset="0"/>
              </a:rPr>
              <a:t>Низкая требовательность к скорости интернета.</a:t>
            </a:r>
            <a:endParaRPr lang="ru-RU" dirty="0">
              <a:effectLst/>
            </a:endParaRPr>
          </a:p>
          <a:p>
            <a:pPr marL="228600">
              <a:spcBef>
                <a:spcPts val="0"/>
              </a:spcBef>
              <a:spcAft>
                <a:spcPts val="0"/>
              </a:spcAft>
            </a:pPr>
            <a:r>
              <a:rPr lang="ru-RU" sz="1800" dirty="0">
                <a:solidFill>
                  <a:srgbClr val="000000"/>
                </a:solidFill>
                <a:effectLst/>
                <a:latin typeface="Calibri" panose="020F0502020204030204" pitchFamily="34" charset="0"/>
              </a:rPr>
              <a:t>Недостатки:</a:t>
            </a:r>
            <a:endParaRPr lang="ru-RU" dirty="0">
              <a:effectLst/>
            </a:endParaRPr>
          </a:p>
          <a:p>
            <a:pPr marL="457200" indent="-228600">
              <a:lnSpc>
                <a:spcPct val="107000"/>
              </a:lnSpc>
              <a:spcBef>
                <a:spcPts val="0"/>
              </a:spcBef>
              <a:spcAft>
                <a:spcPts val="0"/>
              </a:spcAft>
              <a:buFont typeface="+mj-lt"/>
              <a:buAutoNum type="arabicPeriod"/>
            </a:pPr>
            <a:r>
              <a:rPr lang="ru-RU" sz="1800" dirty="0">
                <a:solidFill>
                  <a:srgbClr val="000000"/>
                </a:solidFill>
                <a:effectLst/>
                <a:latin typeface="Calibri" panose="020F0502020204030204" pitchFamily="34" charset="0"/>
              </a:rPr>
              <a:t>Ограниченное число участников конференции (до 100 человек).</a:t>
            </a:r>
            <a:endParaRPr lang="ru-RU" dirty="0">
              <a:effectLst/>
            </a:endParaRPr>
          </a:p>
          <a:p>
            <a:pPr marL="457200" indent="-228600">
              <a:lnSpc>
                <a:spcPct val="107000"/>
              </a:lnSpc>
              <a:spcBef>
                <a:spcPts val="0"/>
              </a:spcBef>
              <a:spcAft>
                <a:spcPts val="800"/>
              </a:spcAft>
              <a:buFont typeface="+mj-lt"/>
              <a:buAutoNum type="arabicPeriod"/>
            </a:pPr>
            <a:r>
              <a:rPr lang="ru-RU" sz="1800" dirty="0">
                <a:solidFill>
                  <a:srgbClr val="000000"/>
                </a:solidFill>
                <a:effectLst/>
                <a:latin typeface="Calibri" panose="020F0502020204030204" pitchFamily="34" charset="0"/>
              </a:rPr>
              <a:t>Проблемы с качеством связи и безопасностью.</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ea523879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ea523879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Еще одна платформа для организации видеоконференций. Он позволяет оперативно присоединиться к конференции по ссылке-приглашению, даже не имея учетной записи Zoom. Одно из главных преимуществ над скайпом это количество участников. Здесь в одной конференции могут присутствовать до 100 человек при использовании бесплатной версии сервиса и до 1000 человек при оформлении подписки.</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e520d7e4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e520d7e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Для того чтобы присоединиться к конференции достаточно скачать клиент приложения на официальном сайте и присоединиться по ссылке-приглашению. После этого появится окно, где будет необходимо будет указать идентификатор конференции и пароль. После этого пользователь будет подключен к конференции.</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520d7e4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520d7e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solidFill>
                  <a:srgbClr val="000000"/>
                </a:solidFill>
                <a:effectLst/>
                <a:latin typeface="Calibri" panose="020F0502020204030204" pitchFamily="34" charset="0"/>
              </a:rPr>
              <a:t>Для создания собственной конференции необходимо будет завести аккаунт на официальном сайте. Далее необходимо запустить клиентское приложение. Во вкладке “Конференция” в меню конференций по нажатию на кнопку плюс можно запланировать конференцию. После чего появится меню настроек конференции, среди которых можно выбрать тему, время начала конференции, продолжительность, настройки видео и аудио. Также можно включить зал ожидания для того, чтобы пользователи не добавлялись без разрешения организатора. После этого необходимо будет разослать пригласительные письма всем участникам. Также можно создать быструю конференцию, нажав на кнопку “Быстрая конференция” в главном меню.</a:t>
            </a:r>
            <a:endParaRPr lang="ru-RU" dirty="0">
              <a:effectLst/>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33.png"/><Relationship Id="rId5" Type="http://schemas.openxmlformats.org/officeDocument/2006/relationships/image" Target="../media/image5.pn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9.png"/><Relationship Id="rId4" Type="http://schemas.openxmlformats.org/officeDocument/2006/relationships/image" Target="../media/image4.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E500"/>
        </a:solidFill>
        <a:effectLst/>
      </p:bgPr>
    </p:bg>
    <p:spTree>
      <p:nvGrpSpPr>
        <p:cNvPr id="1" name="Shape 53"/>
        <p:cNvGrpSpPr/>
        <p:nvPr/>
      </p:nvGrpSpPr>
      <p:grpSpPr>
        <a:xfrm>
          <a:off x="0" y="0"/>
          <a:ext cx="0" cy="0"/>
          <a:chOff x="0" y="0"/>
          <a:chExt cx="0" cy="0"/>
        </a:xfrm>
      </p:grpSpPr>
      <p:pic>
        <p:nvPicPr>
          <p:cNvPr id="54" name="Google Shape;54;p13" descr="Изображение выглядит как объект, часы&#10;&#10;Описание создано с высокой степенью достоверности"/>
          <p:cNvPicPr preferRelativeResize="0"/>
          <p:nvPr/>
        </p:nvPicPr>
        <p:blipFill rotWithShape="1">
          <a:blip r:embed="rId3">
            <a:alphaModFix/>
          </a:blip>
          <a:srcRect/>
          <a:stretch/>
        </p:blipFill>
        <p:spPr>
          <a:xfrm>
            <a:off x="4100377" y="105400"/>
            <a:ext cx="943250" cy="942520"/>
          </a:xfrm>
          <a:prstGeom prst="rect">
            <a:avLst/>
          </a:prstGeom>
          <a:noFill/>
          <a:ln>
            <a:noFill/>
          </a:ln>
        </p:spPr>
      </p:pic>
      <p:sp>
        <p:nvSpPr>
          <p:cNvPr id="55" name="Google Shape;55;p13"/>
          <p:cNvSpPr txBox="1"/>
          <p:nvPr/>
        </p:nvSpPr>
        <p:spPr>
          <a:xfrm>
            <a:off x="3966000" y="1270266"/>
            <a:ext cx="1212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100">
                <a:latin typeface="Calibri"/>
                <a:ea typeface="Calibri"/>
                <a:cs typeface="Calibri"/>
                <a:sym typeface="Calibri"/>
              </a:rPr>
              <a:t>Младшие классы</a:t>
            </a:r>
            <a:endParaRPr sz="1100">
              <a:latin typeface="Calibri"/>
              <a:ea typeface="Calibri"/>
              <a:cs typeface="Calibri"/>
              <a:sym typeface="Calibri"/>
            </a:endParaRPr>
          </a:p>
        </p:txBody>
      </p:sp>
      <p:sp>
        <p:nvSpPr>
          <p:cNvPr id="56" name="Google Shape;56;p13"/>
          <p:cNvSpPr txBox="1"/>
          <p:nvPr/>
        </p:nvSpPr>
        <p:spPr>
          <a:xfrm>
            <a:off x="3428400" y="1792326"/>
            <a:ext cx="228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a:latin typeface="Calibri"/>
                <a:ea typeface="Calibri"/>
                <a:cs typeface="Calibri"/>
                <a:sym typeface="Calibri"/>
              </a:rPr>
              <a:t>Компьютерная грамотность</a:t>
            </a:r>
            <a:endParaRPr>
              <a:latin typeface="Calibri"/>
              <a:ea typeface="Calibri"/>
              <a:cs typeface="Calibri"/>
              <a:sym typeface="Calibri"/>
            </a:endParaRPr>
          </a:p>
        </p:txBody>
      </p:sp>
      <p:sp>
        <p:nvSpPr>
          <p:cNvPr id="57" name="Google Shape;57;p13"/>
          <p:cNvSpPr txBox="1"/>
          <p:nvPr/>
        </p:nvSpPr>
        <p:spPr>
          <a:xfrm>
            <a:off x="3776250" y="2361752"/>
            <a:ext cx="159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200">
                <a:latin typeface="Calibri"/>
                <a:ea typeface="Calibri"/>
                <a:cs typeface="Calibri"/>
                <a:sym typeface="Calibri"/>
              </a:rPr>
              <a:t>Презентация занятия</a:t>
            </a:r>
            <a:endParaRPr sz="1200">
              <a:latin typeface="Calibri"/>
              <a:ea typeface="Calibri"/>
              <a:cs typeface="Calibri"/>
              <a:sym typeface="Calibri"/>
            </a:endParaRPr>
          </a:p>
        </p:txBody>
      </p:sp>
      <p:sp>
        <p:nvSpPr>
          <p:cNvPr id="58" name="Google Shape;58;p13"/>
          <p:cNvSpPr txBox="1"/>
          <p:nvPr/>
        </p:nvSpPr>
        <p:spPr>
          <a:xfrm>
            <a:off x="2821050" y="2869800"/>
            <a:ext cx="3501900" cy="68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ru" sz="1500" b="1">
                <a:solidFill>
                  <a:schemeClr val="dk1"/>
                </a:solidFill>
                <a:latin typeface="Calibri"/>
                <a:ea typeface="Calibri"/>
                <a:cs typeface="Calibri"/>
                <a:sym typeface="Calibri"/>
              </a:rPr>
              <a:t>Знакомство с приложениями по организации видеоконференций.</a:t>
            </a:r>
            <a:endParaRPr sz="1500" b="1">
              <a:latin typeface="Calibri"/>
              <a:ea typeface="Calibri"/>
              <a:cs typeface="Calibri"/>
              <a:sym typeface="Calibri"/>
            </a:endParaRPr>
          </a:p>
        </p:txBody>
      </p:sp>
      <p:sp>
        <p:nvSpPr>
          <p:cNvPr id="59" name="Google Shape;59;p13"/>
          <p:cNvSpPr txBox="1"/>
          <p:nvPr/>
        </p:nvSpPr>
        <p:spPr>
          <a:xfrm>
            <a:off x="4146950" y="3594350"/>
            <a:ext cx="794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000">
                <a:latin typeface="Calibri"/>
                <a:ea typeface="Calibri"/>
                <a:cs typeface="Calibri"/>
                <a:sym typeface="Calibri"/>
              </a:rPr>
              <a:t>20 занятие</a:t>
            </a:r>
            <a:endParaRPr sz="1000">
              <a:latin typeface="Calibri"/>
              <a:ea typeface="Calibri"/>
              <a:cs typeface="Calibri"/>
              <a:sym typeface="Calibri"/>
            </a:endParaRPr>
          </a:p>
        </p:txBody>
      </p:sp>
      <p:pic>
        <p:nvPicPr>
          <p:cNvPr id="60" name="Google Shape;60;p13"/>
          <p:cNvPicPr preferRelativeResize="0"/>
          <p:nvPr/>
        </p:nvPicPr>
        <p:blipFill rotWithShape="1">
          <a:blip r:embed="rId4">
            <a:alphaModFix/>
          </a:blip>
          <a:srcRect/>
          <a:stretch/>
        </p:blipFill>
        <p:spPr>
          <a:xfrm>
            <a:off x="3746263" y="4031185"/>
            <a:ext cx="1651474" cy="743675"/>
          </a:xfrm>
          <a:prstGeom prst="rect">
            <a:avLst/>
          </a:prstGeom>
          <a:noFill/>
          <a:ln>
            <a:noFill/>
          </a:ln>
        </p:spPr>
      </p:pic>
      <p:sp>
        <p:nvSpPr>
          <p:cNvPr id="61" name="Google Shape;61;p13"/>
          <p:cNvSpPr txBox="1"/>
          <p:nvPr/>
        </p:nvSpPr>
        <p:spPr>
          <a:xfrm>
            <a:off x="4334850" y="4796314"/>
            <a:ext cx="47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Calibri"/>
                <a:ea typeface="Calibri"/>
                <a:cs typeface="Calibri"/>
                <a:sym typeface="Calibri"/>
              </a:rPr>
              <a:t>2022</a:t>
            </a:r>
            <a:endParaRPr sz="1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2"/>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01" name="Google Shape;201;p22"/>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02" name="Google Shape;202;p22"/>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03" name="Google Shape;203;p22"/>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04" name="Google Shape;204;p22"/>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05" name="Google Shape;205;p22"/>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06" name="Google Shape;206;p22"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07" name="Google Shape;207;p22"/>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08" name="Google Shape;208;p22"/>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Skype</a:t>
            </a:r>
            <a:endParaRPr sz="1700" b="1">
              <a:latin typeface="Calibri"/>
              <a:ea typeface="Calibri"/>
              <a:cs typeface="Calibri"/>
              <a:sym typeface="Calibri"/>
            </a:endParaRPr>
          </a:p>
        </p:txBody>
      </p:sp>
      <p:pic>
        <p:nvPicPr>
          <p:cNvPr id="209" name="Google Shape;209;p22"/>
          <p:cNvPicPr preferRelativeResize="0"/>
          <p:nvPr/>
        </p:nvPicPr>
        <p:blipFill>
          <a:blip r:embed="rId8">
            <a:alphaModFix/>
          </a:blip>
          <a:stretch>
            <a:fillRect/>
          </a:stretch>
        </p:blipFill>
        <p:spPr>
          <a:xfrm>
            <a:off x="85575" y="2927714"/>
            <a:ext cx="2667000" cy="542925"/>
          </a:xfrm>
          <a:prstGeom prst="rect">
            <a:avLst/>
          </a:prstGeom>
          <a:noFill/>
          <a:ln>
            <a:noFill/>
          </a:ln>
        </p:spPr>
      </p:pic>
      <p:pic>
        <p:nvPicPr>
          <p:cNvPr id="210" name="Google Shape;210;p22"/>
          <p:cNvPicPr preferRelativeResize="0"/>
          <p:nvPr/>
        </p:nvPicPr>
        <p:blipFill>
          <a:blip r:embed="rId9">
            <a:alphaModFix/>
          </a:blip>
          <a:stretch>
            <a:fillRect/>
          </a:stretch>
        </p:blipFill>
        <p:spPr>
          <a:xfrm>
            <a:off x="3328076" y="675635"/>
            <a:ext cx="2159525" cy="2844125"/>
          </a:xfrm>
          <a:prstGeom prst="rect">
            <a:avLst/>
          </a:prstGeom>
          <a:noFill/>
          <a:ln>
            <a:noFill/>
          </a:ln>
        </p:spPr>
      </p:pic>
      <p:pic>
        <p:nvPicPr>
          <p:cNvPr id="211" name="Google Shape;211;p22"/>
          <p:cNvPicPr preferRelativeResize="0"/>
          <p:nvPr/>
        </p:nvPicPr>
        <p:blipFill>
          <a:blip r:embed="rId10">
            <a:alphaModFix/>
          </a:blip>
          <a:stretch>
            <a:fillRect/>
          </a:stretch>
        </p:blipFill>
        <p:spPr>
          <a:xfrm>
            <a:off x="6063100" y="928350"/>
            <a:ext cx="2933350" cy="3087737"/>
          </a:xfrm>
          <a:prstGeom prst="rect">
            <a:avLst/>
          </a:prstGeom>
          <a:noFill/>
          <a:ln>
            <a:noFill/>
          </a:ln>
        </p:spPr>
      </p:pic>
      <p:pic>
        <p:nvPicPr>
          <p:cNvPr id="212" name="Google Shape;212;p22"/>
          <p:cNvPicPr preferRelativeResize="0"/>
          <p:nvPr/>
        </p:nvPicPr>
        <p:blipFill>
          <a:blip r:embed="rId11">
            <a:alphaModFix/>
          </a:blip>
          <a:stretch>
            <a:fillRect/>
          </a:stretch>
        </p:blipFill>
        <p:spPr>
          <a:xfrm>
            <a:off x="0" y="4016077"/>
            <a:ext cx="9144001" cy="585146"/>
          </a:xfrm>
          <a:prstGeom prst="rect">
            <a:avLst/>
          </a:prstGeom>
          <a:noFill/>
          <a:ln>
            <a:noFill/>
          </a:ln>
        </p:spPr>
      </p:pic>
      <p:sp>
        <p:nvSpPr>
          <p:cNvPr id="213" name="Google Shape;213;p22"/>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19" name="Google Shape;219;p23"/>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20" name="Google Shape;220;p23"/>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21" name="Google Shape;221;p23"/>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22" name="Google Shape;222;p23"/>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23" name="Google Shape;223;p23"/>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24" name="Google Shape;224;p23"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25" name="Google Shape;225;p23"/>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26" name="Google Shape;226;p23"/>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227" name="Google Shape;227;p23"/>
          <p:cNvPicPr preferRelativeResize="0"/>
          <p:nvPr/>
        </p:nvPicPr>
        <p:blipFill>
          <a:blip r:embed="rId8">
            <a:alphaModFix/>
          </a:blip>
          <a:stretch>
            <a:fillRect/>
          </a:stretch>
        </p:blipFill>
        <p:spPr>
          <a:xfrm>
            <a:off x="152400" y="1781139"/>
            <a:ext cx="8839204" cy="2667299"/>
          </a:xfrm>
          <a:prstGeom prst="rect">
            <a:avLst/>
          </a:prstGeom>
          <a:noFill/>
          <a:ln>
            <a:noFill/>
          </a:ln>
        </p:spPr>
      </p:pic>
      <p:sp>
        <p:nvSpPr>
          <p:cNvPr id="228" name="Google Shape;228;p23"/>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34" name="Google Shape;234;p24"/>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35" name="Google Shape;235;p24"/>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36" name="Google Shape;236;p24"/>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37" name="Google Shape;237;p24"/>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38" name="Google Shape;238;p24"/>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39" name="Google Shape;239;p24"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40" name="Google Shape;240;p24"/>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41" name="Google Shape;241;p24"/>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242" name="Google Shape;242;p24"/>
          <p:cNvPicPr preferRelativeResize="0"/>
          <p:nvPr/>
        </p:nvPicPr>
        <p:blipFill>
          <a:blip r:embed="rId8">
            <a:alphaModFix/>
          </a:blip>
          <a:stretch>
            <a:fillRect/>
          </a:stretch>
        </p:blipFill>
        <p:spPr>
          <a:xfrm>
            <a:off x="75898" y="2386100"/>
            <a:ext cx="4373174" cy="2612224"/>
          </a:xfrm>
          <a:prstGeom prst="rect">
            <a:avLst/>
          </a:prstGeom>
          <a:noFill/>
          <a:ln>
            <a:noFill/>
          </a:ln>
        </p:spPr>
      </p:pic>
      <p:pic>
        <p:nvPicPr>
          <p:cNvPr id="243" name="Google Shape;243;p24"/>
          <p:cNvPicPr preferRelativeResize="0"/>
          <p:nvPr/>
        </p:nvPicPr>
        <p:blipFill rotWithShape="1">
          <a:blip r:embed="rId9">
            <a:alphaModFix/>
          </a:blip>
          <a:srcRect l="1685" t="3339" r="4125" b="3628"/>
          <a:stretch/>
        </p:blipFill>
        <p:spPr>
          <a:xfrm>
            <a:off x="4749625" y="1501746"/>
            <a:ext cx="4246825" cy="1811879"/>
          </a:xfrm>
          <a:prstGeom prst="rect">
            <a:avLst/>
          </a:prstGeom>
          <a:noFill/>
          <a:ln>
            <a:noFill/>
          </a:ln>
        </p:spPr>
      </p:pic>
      <p:sp>
        <p:nvSpPr>
          <p:cNvPr id="244" name="Google Shape;244;p24"/>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5"/>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50" name="Google Shape;250;p25"/>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51" name="Google Shape;251;p25"/>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52" name="Google Shape;252;p25"/>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53" name="Google Shape;253;p25"/>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54" name="Google Shape;254;p25"/>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55" name="Google Shape;255;p25"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56" name="Google Shape;256;p25"/>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57" name="Google Shape;257;p25"/>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258" name="Google Shape;258;p25"/>
          <p:cNvPicPr preferRelativeResize="0"/>
          <p:nvPr/>
        </p:nvPicPr>
        <p:blipFill>
          <a:blip r:embed="rId8">
            <a:alphaModFix/>
          </a:blip>
          <a:stretch>
            <a:fillRect/>
          </a:stretch>
        </p:blipFill>
        <p:spPr>
          <a:xfrm>
            <a:off x="6224425" y="1949574"/>
            <a:ext cx="2313077" cy="2741375"/>
          </a:xfrm>
          <a:prstGeom prst="rect">
            <a:avLst/>
          </a:prstGeom>
          <a:noFill/>
          <a:ln>
            <a:noFill/>
          </a:ln>
        </p:spPr>
      </p:pic>
      <p:pic>
        <p:nvPicPr>
          <p:cNvPr id="259" name="Google Shape;259;p25"/>
          <p:cNvPicPr preferRelativeResize="0"/>
          <p:nvPr/>
        </p:nvPicPr>
        <p:blipFill rotWithShape="1">
          <a:blip r:embed="rId9">
            <a:alphaModFix/>
          </a:blip>
          <a:srcRect t="8512" b="4356"/>
          <a:stretch/>
        </p:blipFill>
        <p:spPr>
          <a:xfrm>
            <a:off x="128575" y="1949575"/>
            <a:ext cx="5593550" cy="2741375"/>
          </a:xfrm>
          <a:prstGeom prst="rect">
            <a:avLst/>
          </a:prstGeom>
          <a:noFill/>
          <a:ln>
            <a:noFill/>
          </a:ln>
        </p:spPr>
      </p:pic>
      <p:sp>
        <p:nvSpPr>
          <p:cNvPr id="260" name="Google Shape;260;p25"/>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66" name="Google Shape;266;p26"/>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67" name="Google Shape;267;p26"/>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68" name="Google Shape;268;p26"/>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69" name="Google Shape;269;p26"/>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70" name="Google Shape;270;p26"/>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71" name="Google Shape;271;p26"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72" name="Google Shape;272;p26"/>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73" name="Google Shape;273;p26"/>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274" name="Google Shape;274;p26"/>
          <p:cNvPicPr preferRelativeResize="0"/>
          <p:nvPr/>
        </p:nvPicPr>
        <p:blipFill rotWithShape="1">
          <a:blip r:embed="rId8">
            <a:alphaModFix/>
          </a:blip>
          <a:srcRect l="76933" t="7910" b="5064"/>
          <a:stretch/>
        </p:blipFill>
        <p:spPr>
          <a:xfrm>
            <a:off x="1993100" y="1501750"/>
            <a:ext cx="1521624" cy="3229149"/>
          </a:xfrm>
          <a:prstGeom prst="rect">
            <a:avLst/>
          </a:prstGeom>
          <a:noFill/>
          <a:ln>
            <a:noFill/>
          </a:ln>
        </p:spPr>
      </p:pic>
      <p:pic>
        <p:nvPicPr>
          <p:cNvPr id="275" name="Google Shape;275;p26"/>
          <p:cNvPicPr preferRelativeResize="0"/>
          <p:nvPr/>
        </p:nvPicPr>
        <p:blipFill rotWithShape="1">
          <a:blip r:embed="rId9">
            <a:alphaModFix/>
          </a:blip>
          <a:srcRect l="76693" t="8604" b="5181"/>
          <a:stretch/>
        </p:blipFill>
        <p:spPr>
          <a:xfrm>
            <a:off x="5173250" y="1432125"/>
            <a:ext cx="1551763" cy="3229149"/>
          </a:xfrm>
          <a:prstGeom prst="rect">
            <a:avLst/>
          </a:prstGeom>
          <a:noFill/>
          <a:ln>
            <a:noFill/>
          </a:ln>
        </p:spPr>
      </p:pic>
      <p:sp>
        <p:nvSpPr>
          <p:cNvPr id="276" name="Google Shape;276;p26"/>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7"/>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82" name="Google Shape;282;p27"/>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83" name="Google Shape;283;p27"/>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284" name="Google Shape;284;p27"/>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285" name="Google Shape;285;p27"/>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286" name="Google Shape;286;p27"/>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287" name="Google Shape;287;p27"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288" name="Google Shape;288;p27"/>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289" name="Google Shape;289;p27"/>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290" name="Google Shape;290;p27"/>
          <p:cNvPicPr preferRelativeResize="0"/>
          <p:nvPr/>
        </p:nvPicPr>
        <p:blipFill rotWithShape="1">
          <a:blip r:embed="rId8">
            <a:alphaModFix/>
          </a:blip>
          <a:srcRect l="3595" t="4380" b="4743"/>
          <a:stretch/>
        </p:blipFill>
        <p:spPr>
          <a:xfrm>
            <a:off x="75025" y="2723125"/>
            <a:ext cx="4382674" cy="2323949"/>
          </a:xfrm>
          <a:prstGeom prst="rect">
            <a:avLst/>
          </a:prstGeom>
          <a:noFill/>
          <a:ln>
            <a:noFill/>
          </a:ln>
        </p:spPr>
      </p:pic>
      <p:pic>
        <p:nvPicPr>
          <p:cNvPr id="291" name="Google Shape;291;p27"/>
          <p:cNvPicPr preferRelativeResize="0"/>
          <p:nvPr/>
        </p:nvPicPr>
        <p:blipFill rotWithShape="1">
          <a:blip r:embed="rId9">
            <a:alphaModFix/>
          </a:blip>
          <a:srcRect l="3707" t="4071" b="5659"/>
          <a:stretch/>
        </p:blipFill>
        <p:spPr>
          <a:xfrm>
            <a:off x="4522000" y="1292725"/>
            <a:ext cx="4533902" cy="2390637"/>
          </a:xfrm>
          <a:prstGeom prst="rect">
            <a:avLst/>
          </a:prstGeom>
          <a:noFill/>
          <a:ln>
            <a:noFill/>
          </a:ln>
        </p:spPr>
      </p:pic>
      <p:sp>
        <p:nvSpPr>
          <p:cNvPr id="292" name="Google Shape;292;p27"/>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8"/>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298" name="Google Shape;298;p28"/>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299" name="Google Shape;299;p28"/>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300" name="Google Shape;300;p28"/>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301" name="Google Shape;301;p28"/>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302" name="Google Shape;302;p28"/>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303" name="Google Shape;303;p28"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304" name="Google Shape;304;p28"/>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305" name="Google Shape;305;p28"/>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306" name="Google Shape;306;p28"/>
          <p:cNvPicPr preferRelativeResize="0"/>
          <p:nvPr/>
        </p:nvPicPr>
        <p:blipFill rotWithShape="1">
          <a:blip r:embed="rId8">
            <a:alphaModFix/>
          </a:blip>
          <a:srcRect l="3053" t="4377" b="4423"/>
          <a:stretch/>
        </p:blipFill>
        <p:spPr>
          <a:xfrm>
            <a:off x="64275" y="1781400"/>
            <a:ext cx="5325826" cy="2818225"/>
          </a:xfrm>
          <a:prstGeom prst="rect">
            <a:avLst/>
          </a:prstGeom>
          <a:noFill/>
          <a:ln>
            <a:noFill/>
          </a:ln>
        </p:spPr>
      </p:pic>
      <p:pic>
        <p:nvPicPr>
          <p:cNvPr id="307" name="Google Shape;307;p28"/>
          <p:cNvPicPr preferRelativeResize="0"/>
          <p:nvPr/>
        </p:nvPicPr>
        <p:blipFill>
          <a:blip r:embed="rId9">
            <a:alphaModFix/>
          </a:blip>
          <a:stretch>
            <a:fillRect/>
          </a:stretch>
        </p:blipFill>
        <p:spPr>
          <a:xfrm>
            <a:off x="5753825" y="1245575"/>
            <a:ext cx="2062691" cy="3643364"/>
          </a:xfrm>
          <a:prstGeom prst="rect">
            <a:avLst/>
          </a:prstGeom>
          <a:noFill/>
          <a:ln>
            <a:noFill/>
          </a:ln>
        </p:spPr>
      </p:pic>
      <p:sp>
        <p:nvSpPr>
          <p:cNvPr id="308" name="Google Shape;308;p28"/>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9"/>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314" name="Google Shape;314;p29"/>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315" name="Google Shape;315;p29"/>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316" name="Google Shape;316;p29"/>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317" name="Google Shape;317;p29"/>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318" name="Google Shape;318;p29"/>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319" name="Google Shape;319;p29"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320" name="Google Shape;320;p29"/>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321" name="Google Shape;321;p29"/>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322" name="Google Shape;322;p29"/>
          <p:cNvPicPr preferRelativeResize="0"/>
          <p:nvPr/>
        </p:nvPicPr>
        <p:blipFill>
          <a:blip r:embed="rId8">
            <a:alphaModFix/>
          </a:blip>
          <a:stretch>
            <a:fillRect/>
          </a:stretch>
        </p:blipFill>
        <p:spPr>
          <a:xfrm>
            <a:off x="1149213" y="1501750"/>
            <a:ext cx="2132171" cy="3643364"/>
          </a:xfrm>
          <a:prstGeom prst="rect">
            <a:avLst/>
          </a:prstGeom>
          <a:noFill/>
          <a:ln>
            <a:noFill/>
          </a:ln>
        </p:spPr>
      </p:pic>
      <p:pic>
        <p:nvPicPr>
          <p:cNvPr id="323" name="Google Shape;323;p29"/>
          <p:cNvPicPr preferRelativeResize="0"/>
          <p:nvPr/>
        </p:nvPicPr>
        <p:blipFill>
          <a:blip r:embed="rId9">
            <a:alphaModFix/>
          </a:blip>
          <a:stretch>
            <a:fillRect/>
          </a:stretch>
        </p:blipFill>
        <p:spPr>
          <a:xfrm>
            <a:off x="3926709" y="1501750"/>
            <a:ext cx="4107222" cy="2945465"/>
          </a:xfrm>
          <a:prstGeom prst="rect">
            <a:avLst/>
          </a:prstGeom>
          <a:noFill/>
          <a:ln>
            <a:noFill/>
          </a:ln>
        </p:spPr>
      </p:pic>
      <p:sp>
        <p:nvSpPr>
          <p:cNvPr id="324" name="Google Shape;324;p29"/>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30"/>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330" name="Google Shape;330;p30"/>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331" name="Google Shape;331;p30"/>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332" name="Google Shape;332;p30"/>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333" name="Google Shape;333;p30"/>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334" name="Google Shape;334;p30"/>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335" name="Google Shape;335;p30"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336" name="Google Shape;336;p30"/>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337" name="Google Shape;337;p30"/>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Webinar</a:t>
            </a:r>
            <a:endParaRPr sz="1700" b="1">
              <a:latin typeface="Calibri"/>
              <a:ea typeface="Calibri"/>
              <a:cs typeface="Calibri"/>
              <a:sym typeface="Calibri"/>
            </a:endParaRPr>
          </a:p>
        </p:txBody>
      </p:sp>
      <p:pic>
        <p:nvPicPr>
          <p:cNvPr id="338" name="Google Shape;338;p30"/>
          <p:cNvPicPr preferRelativeResize="0"/>
          <p:nvPr/>
        </p:nvPicPr>
        <p:blipFill rotWithShape="1">
          <a:blip r:embed="rId8">
            <a:alphaModFix/>
          </a:blip>
          <a:srcRect l="3781" t="8849" b="5070"/>
          <a:stretch/>
        </p:blipFill>
        <p:spPr>
          <a:xfrm>
            <a:off x="4515162" y="803850"/>
            <a:ext cx="4481290" cy="2255024"/>
          </a:xfrm>
          <a:prstGeom prst="rect">
            <a:avLst/>
          </a:prstGeom>
          <a:noFill/>
          <a:ln>
            <a:noFill/>
          </a:ln>
        </p:spPr>
      </p:pic>
      <p:pic>
        <p:nvPicPr>
          <p:cNvPr id="339" name="Google Shape;339;p30"/>
          <p:cNvPicPr preferRelativeResize="0"/>
          <p:nvPr/>
        </p:nvPicPr>
        <p:blipFill>
          <a:blip r:embed="rId9">
            <a:alphaModFix/>
          </a:blip>
          <a:stretch>
            <a:fillRect/>
          </a:stretch>
        </p:blipFill>
        <p:spPr>
          <a:xfrm>
            <a:off x="3122063" y="3058875"/>
            <a:ext cx="2599826" cy="2084625"/>
          </a:xfrm>
          <a:prstGeom prst="rect">
            <a:avLst/>
          </a:prstGeom>
          <a:noFill/>
          <a:ln>
            <a:noFill/>
          </a:ln>
        </p:spPr>
      </p:pic>
      <p:pic>
        <p:nvPicPr>
          <p:cNvPr id="340" name="Google Shape;340;p30"/>
          <p:cNvPicPr preferRelativeResize="0"/>
          <p:nvPr/>
        </p:nvPicPr>
        <p:blipFill>
          <a:blip r:embed="rId10">
            <a:alphaModFix/>
          </a:blip>
          <a:stretch>
            <a:fillRect/>
          </a:stretch>
        </p:blipFill>
        <p:spPr>
          <a:xfrm>
            <a:off x="1275150" y="1553950"/>
            <a:ext cx="1746650" cy="3535976"/>
          </a:xfrm>
          <a:prstGeom prst="rect">
            <a:avLst/>
          </a:prstGeom>
          <a:noFill/>
          <a:ln>
            <a:noFill/>
          </a:ln>
        </p:spPr>
      </p:pic>
      <p:sp>
        <p:nvSpPr>
          <p:cNvPr id="341" name="Google Shape;341;p30"/>
          <p:cNvSpPr txBox="1"/>
          <p:nvPr/>
        </p:nvSpPr>
        <p:spPr>
          <a:xfrm>
            <a:off x="8505425" y="398025"/>
            <a:ext cx="363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18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E500"/>
        </a:solidFill>
        <a:effectLst/>
      </p:bgPr>
    </p:bg>
    <p:spTree>
      <p:nvGrpSpPr>
        <p:cNvPr id="1" name="Shape 345"/>
        <p:cNvGrpSpPr/>
        <p:nvPr/>
      </p:nvGrpSpPr>
      <p:grpSpPr>
        <a:xfrm>
          <a:off x="0" y="0"/>
          <a:ext cx="0" cy="0"/>
          <a:chOff x="0" y="0"/>
          <a:chExt cx="0" cy="0"/>
        </a:xfrm>
      </p:grpSpPr>
      <p:pic>
        <p:nvPicPr>
          <p:cNvPr id="346" name="Google Shape;346;p31"/>
          <p:cNvPicPr preferRelativeResize="0"/>
          <p:nvPr/>
        </p:nvPicPr>
        <p:blipFill rotWithShape="1">
          <a:blip r:embed="rId3">
            <a:alphaModFix/>
          </a:blip>
          <a:srcRect/>
          <a:stretch/>
        </p:blipFill>
        <p:spPr>
          <a:xfrm>
            <a:off x="3873520" y="4862138"/>
            <a:ext cx="1396953" cy="246300"/>
          </a:xfrm>
          <a:prstGeom prst="rect">
            <a:avLst/>
          </a:prstGeom>
          <a:noFill/>
          <a:ln>
            <a:noFill/>
          </a:ln>
        </p:spPr>
      </p:pic>
      <p:sp>
        <p:nvSpPr>
          <p:cNvPr id="347" name="Google Shape;347;p31"/>
          <p:cNvSpPr txBox="1"/>
          <p:nvPr/>
        </p:nvSpPr>
        <p:spPr>
          <a:xfrm>
            <a:off x="2592600" y="2325450"/>
            <a:ext cx="3958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500" b="1">
                <a:latin typeface="Calibri"/>
                <a:ea typeface="Calibri"/>
                <a:cs typeface="Calibri"/>
                <a:sym typeface="Calibri"/>
              </a:rPr>
              <a:t>ПРАКТИЧЕСКАЯ ЧАСТЬ</a:t>
            </a:r>
            <a:endParaRPr sz="2500" b="1">
              <a:latin typeface="Calibri"/>
              <a:ea typeface="Calibri"/>
              <a:cs typeface="Calibri"/>
              <a:sym typeface="Calibri"/>
            </a:endParaRPr>
          </a:p>
        </p:txBody>
      </p:sp>
      <p:sp>
        <p:nvSpPr>
          <p:cNvPr id="348" name="Google Shape;348;p31"/>
          <p:cNvSpPr txBox="1"/>
          <p:nvPr/>
        </p:nvSpPr>
        <p:spPr>
          <a:xfrm>
            <a:off x="4174650" y="4425650"/>
            <a:ext cx="794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000">
                <a:latin typeface="Calibri"/>
                <a:ea typeface="Calibri"/>
                <a:cs typeface="Calibri"/>
                <a:sym typeface="Calibri"/>
              </a:rPr>
              <a:t>20 занятие</a:t>
            </a:r>
            <a:endParaRPr sz="1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67" name="Google Shape;67;p14"/>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68" name="Google Shape;68;p14"/>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69" name="Google Shape;69;p14"/>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70" name="Google Shape;70;p14"/>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71" name="Google Shape;71;p14"/>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72" name="Google Shape;72;p14"/>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73" name="Google Shape;73;p14"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74" name="Google Shape;74;p14"/>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75" name="Google Shape;75;p14"/>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Что такое видеоконференция и зачем они нужны</a:t>
            </a:r>
            <a:endParaRPr sz="1700" b="1">
              <a:latin typeface="Calibri"/>
              <a:ea typeface="Calibri"/>
              <a:cs typeface="Calibri"/>
              <a:sym typeface="Calibri"/>
            </a:endParaRPr>
          </a:p>
        </p:txBody>
      </p:sp>
      <p:pic>
        <p:nvPicPr>
          <p:cNvPr id="76" name="Google Shape;76;p14"/>
          <p:cNvPicPr preferRelativeResize="0"/>
          <p:nvPr/>
        </p:nvPicPr>
        <p:blipFill>
          <a:blip r:embed="rId8">
            <a:alphaModFix/>
          </a:blip>
          <a:stretch>
            <a:fillRect/>
          </a:stretch>
        </p:blipFill>
        <p:spPr>
          <a:xfrm>
            <a:off x="565873" y="1949583"/>
            <a:ext cx="3778151" cy="2644716"/>
          </a:xfrm>
          <a:prstGeom prst="rect">
            <a:avLst/>
          </a:prstGeom>
          <a:noFill/>
          <a:ln>
            <a:noFill/>
          </a:ln>
        </p:spPr>
      </p:pic>
      <p:pic>
        <p:nvPicPr>
          <p:cNvPr id="77" name="Google Shape;77;p14"/>
          <p:cNvPicPr preferRelativeResize="0"/>
          <p:nvPr/>
        </p:nvPicPr>
        <p:blipFill rotWithShape="1">
          <a:blip r:embed="rId9">
            <a:alphaModFix/>
          </a:blip>
          <a:srcRect l="30789" t="13367" r="31305" b="11573"/>
          <a:stretch/>
        </p:blipFill>
        <p:spPr>
          <a:xfrm>
            <a:off x="5840625" y="1128672"/>
            <a:ext cx="1019824" cy="1135903"/>
          </a:xfrm>
          <a:prstGeom prst="rect">
            <a:avLst/>
          </a:prstGeom>
          <a:noFill/>
          <a:ln>
            <a:noFill/>
          </a:ln>
        </p:spPr>
      </p:pic>
      <p:pic>
        <p:nvPicPr>
          <p:cNvPr id="78" name="Google Shape;78;p14"/>
          <p:cNvPicPr preferRelativeResize="0"/>
          <p:nvPr/>
        </p:nvPicPr>
        <p:blipFill rotWithShape="1">
          <a:blip r:embed="rId10">
            <a:alphaModFix/>
          </a:blip>
          <a:srcRect l="20293" t="30302" r="19650" b="29767"/>
          <a:stretch/>
        </p:blipFill>
        <p:spPr>
          <a:xfrm>
            <a:off x="7137875" y="1098188"/>
            <a:ext cx="1580452" cy="700401"/>
          </a:xfrm>
          <a:prstGeom prst="rect">
            <a:avLst/>
          </a:prstGeom>
          <a:noFill/>
          <a:ln>
            <a:noFill/>
          </a:ln>
        </p:spPr>
      </p:pic>
      <p:pic>
        <p:nvPicPr>
          <p:cNvPr id="79" name="Google Shape;79;p14"/>
          <p:cNvPicPr preferRelativeResize="0"/>
          <p:nvPr/>
        </p:nvPicPr>
        <p:blipFill rotWithShape="1">
          <a:blip r:embed="rId11">
            <a:alphaModFix/>
          </a:blip>
          <a:srcRect l="28606" r="28709"/>
          <a:stretch/>
        </p:blipFill>
        <p:spPr>
          <a:xfrm>
            <a:off x="7744537" y="1798593"/>
            <a:ext cx="1211074" cy="1332958"/>
          </a:xfrm>
          <a:prstGeom prst="rect">
            <a:avLst/>
          </a:prstGeom>
          <a:noFill/>
          <a:ln>
            <a:noFill/>
          </a:ln>
        </p:spPr>
      </p:pic>
      <p:pic>
        <p:nvPicPr>
          <p:cNvPr id="80" name="Google Shape;80;p14"/>
          <p:cNvPicPr preferRelativeResize="0"/>
          <p:nvPr/>
        </p:nvPicPr>
        <p:blipFill rotWithShape="1">
          <a:blip r:embed="rId12">
            <a:alphaModFix/>
          </a:blip>
          <a:srcRect t="11982" b="18756"/>
          <a:stretch/>
        </p:blipFill>
        <p:spPr>
          <a:xfrm>
            <a:off x="5329713" y="2358500"/>
            <a:ext cx="2041650" cy="1060575"/>
          </a:xfrm>
          <a:prstGeom prst="rect">
            <a:avLst/>
          </a:prstGeom>
          <a:noFill/>
          <a:ln>
            <a:noFill/>
          </a:ln>
        </p:spPr>
      </p:pic>
      <p:pic>
        <p:nvPicPr>
          <p:cNvPr id="81" name="Google Shape;81;p14"/>
          <p:cNvPicPr preferRelativeResize="0"/>
          <p:nvPr/>
        </p:nvPicPr>
        <p:blipFill rotWithShape="1">
          <a:blip r:embed="rId13">
            <a:alphaModFix/>
          </a:blip>
          <a:srcRect l="17567" t="4796" r="17799" b="5219"/>
          <a:stretch/>
        </p:blipFill>
        <p:spPr>
          <a:xfrm>
            <a:off x="7678037" y="3275313"/>
            <a:ext cx="1277564" cy="133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2"/>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354" name="Google Shape;354;p32"/>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355" name="Google Shape;355;p32"/>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356" name="Google Shape;356;p32"/>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357" name="Google Shape;357;p32"/>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358" name="Google Shape;358;p32"/>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359" name="Google Shape;359;p32"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360" name="Google Shape;360;p32"/>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361" name="Google Shape;361;p32"/>
          <p:cNvSpPr txBox="1"/>
          <p:nvPr/>
        </p:nvSpPr>
        <p:spPr>
          <a:xfrm>
            <a:off x="747475" y="921400"/>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b="1">
              <a:solidFill>
                <a:schemeClr val="dk1"/>
              </a:solidFill>
              <a:latin typeface="Roboto"/>
              <a:ea typeface="Roboto"/>
              <a:cs typeface="Roboto"/>
              <a:sym typeface="Roboto"/>
            </a:endParaRPr>
          </a:p>
        </p:txBody>
      </p:sp>
      <p:sp>
        <p:nvSpPr>
          <p:cNvPr id="362" name="Google Shape;362;p32"/>
          <p:cNvSpPr txBox="1"/>
          <p:nvPr/>
        </p:nvSpPr>
        <p:spPr>
          <a:xfrm>
            <a:off x="8454371" y="398025"/>
            <a:ext cx="3645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20</a:t>
            </a:r>
            <a:endParaRPr sz="1400" b="0" i="0" u="none" strike="noStrike" cap="none">
              <a:solidFill>
                <a:srgbClr val="000000"/>
              </a:solidFill>
              <a:latin typeface="Arial"/>
              <a:ea typeface="Arial"/>
              <a:cs typeface="Arial"/>
              <a:sym typeface="Arial"/>
            </a:endParaRPr>
          </a:p>
        </p:txBody>
      </p:sp>
      <p:sp>
        <p:nvSpPr>
          <p:cNvPr id="363" name="Google Shape;363;p32"/>
          <p:cNvSpPr txBox="1"/>
          <p:nvPr/>
        </p:nvSpPr>
        <p:spPr>
          <a:xfrm>
            <a:off x="747475" y="921400"/>
            <a:ext cx="44808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 sz="1600" b="1">
                <a:solidFill>
                  <a:srgbClr val="000000"/>
                </a:solidFill>
                <a:latin typeface="Roboto"/>
                <a:ea typeface="Roboto"/>
                <a:cs typeface="Roboto"/>
                <a:sym typeface="Roboto"/>
              </a:rPr>
              <a:t>Знакомство с </a:t>
            </a:r>
            <a:r>
              <a:rPr lang="ru" sz="1600" b="1">
                <a:latin typeface="Roboto"/>
                <a:ea typeface="Roboto"/>
                <a:cs typeface="Roboto"/>
                <a:sym typeface="Roboto"/>
              </a:rPr>
              <a:t>приложениями по организации видеоконференций</a:t>
            </a:r>
            <a:endParaRPr sz="1600" b="1">
              <a:solidFill>
                <a:srgbClr val="000000"/>
              </a:solidFill>
              <a:latin typeface="Roboto"/>
              <a:ea typeface="Roboto"/>
              <a:cs typeface="Roboto"/>
              <a:sym typeface="Roboto"/>
            </a:endParaRPr>
          </a:p>
        </p:txBody>
      </p:sp>
      <p:sp>
        <p:nvSpPr>
          <p:cNvPr id="364" name="Google Shape;364;p32"/>
          <p:cNvSpPr txBox="1"/>
          <p:nvPr/>
        </p:nvSpPr>
        <p:spPr>
          <a:xfrm>
            <a:off x="698500" y="1862675"/>
            <a:ext cx="6392400" cy="304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b="1"/>
              <a:t>Задание</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ru"/>
              <a:t>Работа в команде. Выберите одного человека, который станет организатором конференции в Zoom. Организатор разошлет всем письма с приглашениями на почтовые аккаунты. </a:t>
            </a:r>
            <a:endParaRPr/>
          </a:p>
          <a:p>
            <a:pPr marL="0" lvl="0" indent="0" algn="l" rtl="0">
              <a:spcBef>
                <a:spcPts val="0"/>
              </a:spcBef>
              <a:spcAft>
                <a:spcPts val="0"/>
              </a:spcAft>
              <a:buNone/>
            </a:pPr>
            <a:endParaRPr/>
          </a:p>
          <a:p>
            <a:pPr marL="0" lvl="0" indent="0" algn="l" rtl="0">
              <a:spcBef>
                <a:spcPts val="0"/>
              </a:spcBef>
              <a:spcAft>
                <a:spcPts val="0"/>
              </a:spcAft>
              <a:buNone/>
            </a:pPr>
            <a:r>
              <a:rPr lang="ru"/>
              <a:t>Присоединитесь к видеоконференции и проверьте все ее возможности. Напишите каждому участнику сообщение в личный чат, а также в общий.</a:t>
            </a:r>
            <a:endParaRPr/>
          </a:p>
          <a:p>
            <a:pPr marL="0" lvl="0" indent="0" algn="l" rtl="0">
              <a:spcBef>
                <a:spcPts val="0"/>
              </a:spcBef>
              <a:spcAft>
                <a:spcPts val="0"/>
              </a:spcAft>
              <a:buNone/>
            </a:pPr>
            <a:endParaRPr/>
          </a:p>
          <a:p>
            <a:pPr marL="0" lvl="0" indent="0" algn="l" rtl="0">
              <a:spcBef>
                <a:spcPts val="0"/>
              </a:spcBef>
              <a:spcAft>
                <a:spcPts val="0"/>
              </a:spcAft>
              <a:buNone/>
            </a:pPr>
            <a:r>
              <a:rPr lang="ru"/>
              <a:t>Поочередно продемонстрируйте изображение со своего экрана другим участникам.</a:t>
            </a:r>
            <a:endParaRPr/>
          </a:p>
          <a:p>
            <a:pPr marL="0" lvl="0" indent="0" algn="l" rtl="0">
              <a:spcBef>
                <a:spcPts val="0"/>
              </a:spcBef>
              <a:spcAft>
                <a:spcPts val="0"/>
              </a:spcAft>
              <a:buNone/>
            </a:pPr>
            <a:endParaRPr/>
          </a:p>
          <a:p>
            <a:pPr marL="0" lvl="0" indent="0" algn="l" rtl="0">
              <a:spcBef>
                <a:spcPts val="0"/>
              </a:spcBef>
              <a:spcAft>
                <a:spcPts val="0"/>
              </a:spcAft>
              <a:buNone/>
            </a:pPr>
            <a:r>
              <a:rPr lang="ru"/>
              <a:t>Поставьте реакцию. Управляйте камерой и микрофоном.</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5"/>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87" name="Google Shape;87;p15"/>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88" name="Google Shape;88;p15"/>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89" name="Google Shape;89;p15"/>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90" name="Google Shape;90;p15"/>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91" name="Google Shape;91;p15"/>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92" name="Google Shape;92;p15"/>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93" name="Google Shape;93;p15"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94" name="Google Shape;94;p15"/>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95" name="Google Shape;95;p15"/>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Что такое видеоконференция и зачем они нужны</a:t>
            </a:r>
            <a:endParaRPr sz="1700" b="1">
              <a:latin typeface="Calibri"/>
              <a:ea typeface="Calibri"/>
              <a:cs typeface="Calibri"/>
              <a:sym typeface="Calibri"/>
            </a:endParaRPr>
          </a:p>
        </p:txBody>
      </p:sp>
      <p:pic>
        <p:nvPicPr>
          <p:cNvPr id="96" name="Google Shape;96;p15"/>
          <p:cNvPicPr preferRelativeResize="0"/>
          <p:nvPr/>
        </p:nvPicPr>
        <p:blipFill>
          <a:blip r:embed="rId8">
            <a:alphaModFix/>
          </a:blip>
          <a:stretch>
            <a:fillRect/>
          </a:stretch>
        </p:blipFill>
        <p:spPr>
          <a:xfrm>
            <a:off x="51450" y="2258300"/>
            <a:ext cx="2871572" cy="1916701"/>
          </a:xfrm>
          <a:prstGeom prst="rect">
            <a:avLst/>
          </a:prstGeom>
          <a:noFill/>
          <a:ln>
            <a:noFill/>
          </a:ln>
        </p:spPr>
      </p:pic>
      <p:pic>
        <p:nvPicPr>
          <p:cNvPr id="97" name="Google Shape;97;p15"/>
          <p:cNvPicPr preferRelativeResize="0"/>
          <p:nvPr/>
        </p:nvPicPr>
        <p:blipFill>
          <a:blip r:embed="rId9">
            <a:alphaModFix/>
          </a:blip>
          <a:stretch>
            <a:fillRect/>
          </a:stretch>
        </p:blipFill>
        <p:spPr>
          <a:xfrm>
            <a:off x="2940530" y="1551595"/>
            <a:ext cx="2906549" cy="1797876"/>
          </a:xfrm>
          <a:prstGeom prst="rect">
            <a:avLst/>
          </a:prstGeom>
          <a:noFill/>
          <a:ln>
            <a:noFill/>
          </a:ln>
        </p:spPr>
      </p:pic>
      <p:pic>
        <p:nvPicPr>
          <p:cNvPr id="98" name="Google Shape;98;p15"/>
          <p:cNvPicPr preferRelativeResize="0"/>
          <p:nvPr/>
        </p:nvPicPr>
        <p:blipFill>
          <a:blip r:embed="rId10">
            <a:alphaModFix/>
          </a:blip>
          <a:stretch>
            <a:fillRect/>
          </a:stretch>
        </p:blipFill>
        <p:spPr>
          <a:xfrm>
            <a:off x="3631070" y="3399325"/>
            <a:ext cx="3122430" cy="1689225"/>
          </a:xfrm>
          <a:prstGeom prst="rect">
            <a:avLst/>
          </a:prstGeom>
          <a:noFill/>
          <a:ln>
            <a:noFill/>
          </a:ln>
        </p:spPr>
      </p:pic>
      <p:pic>
        <p:nvPicPr>
          <p:cNvPr id="99" name="Google Shape;99;p15"/>
          <p:cNvPicPr preferRelativeResize="0"/>
          <p:nvPr/>
        </p:nvPicPr>
        <p:blipFill>
          <a:blip r:embed="rId11">
            <a:alphaModFix/>
          </a:blip>
          <a:stretch>
            <a:fillRect/>
          </a:stretch>
        </p:blipFill>
        <p:spPr>
          <a:xfrm>
            <a:off x="5905850" y="1358275"/>
            <a:ext cx="2933351" cy="19555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6"/>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05" name="Google Shape;105;p16"/>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106" name="Google Shape;106;p16"/>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107" name="Google Shape;107;p16"/>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08" name="Google Shape;108;p16"/>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09" name="Google Shape;109;p16"/>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10" name="Google Shape;110;p16"/>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11" name="Google Shape;111;p16"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12" name="Google Shape;112;p16"/>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13" name="Google Shape;113;p16"/>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Skype</a:t>
            </a:r>
            <a:endParaRPr sz="1700" b="1">
              <a:latin typeface="Calibri"/>
              <a:ea typeface="Calibri"/>
              <a:cs typeface="Calibri"/>
              <a:sym typeface="Calibri"/>
            </a:endParaRPr>
          </a:p>
        </p:txBody>
      </p:sp>
      <p:pic>
        <p:nvPicPr>
          <p:cNvPr id="114" name="Google Shape;114;p16"/>
          <p:cNvPicPr preferRelativeResize="0"/>
          <p:nvPr/>
        </p:nvPicPr>
        <p:blipFill>
          <a:blip r:embed="rId8">
            <a:alphaModFix/>
          </a:blip>
          <a:stretch>
            <a:fillRect/>
          </a:stretch>
        </p:blipFill>
        <p:spPr>
          <a:xfrm>
            <a:off x="2417390" y="1415075"/>
            <a:ext cx="4309216" cy="3336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20" name="Google Shape;120;p17"/>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121" name="Google Shape;121;p17"/>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pic>
        <p:nvPicPr>
          <p:cNvPr id="122" name="Google Shape;122;p17"/>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23" name="Google Shape;123;p17"/>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24" name="Google Shape;124;p17"/>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25" name="Google Shape;125;p17"/>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26" name="Google Shape;126;p17"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27" name="Google Shape;127;p17"/>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28" name="Google Shape;128;p17"/>
          <p:cNvSpPr txBox="1"/>
          <p:nvPr/>
        </p:nvSpPr>
        <p:spPr>
          <a:xfrm>
            <a:off x="710750" y="1055350"/>
            <a:ext cx="901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Skype</a:t>
            </a:r>
            <a:endParaRPr sz="1700" b="1">
              <a:latin typeface="Calibri"/>
              <a:ea typeface="Calibri"/>
              <a:cs typeface="Calibri"/>
              <a:sym typeface="Calibri"/>
            </a:endParaRPr>
          </a:p>
        </p:txBody>
      </p:sp>
      <p:pic>
        <p:nvPicPr>
          <p:cNvPr id="129" name="Google Shape;129;p17"/>
          <p:cNvPicPr preferRelativeResize="0"/>
          <p:nvPr/>
        </p:nvPicPr>
        <p:blipFill>
          <a:blip r:embed="rId8">
            <a:alphaModFix/>
          </a:blip>
          <a:stretch>
            <a:fillRect/>
          </a:stretch>
        </p:blipFill>
        <p:spPr>
          <a:xfrm>
            <a:off x="152400" y="1781139"/>
            <a:ext cx="2185473" cy="3138115"/>
          </a:xfrm>
          <a:prstGeom prst="rect">
            <a:avLst/>
          </a:prstGeom>
          <a:noFill/>
          <a:ln>
            <a:noFill/>
          </a:ln>
        </p:spPr>
      </p:pic>
      <p:pic>
        <p:nvPicPr>
          <p:cNvPr id="130" name="Google Shape;130;p17"/>
          <p:cNvPicPr preferRelativeResize="0"/>
          <p:nvPr/>
        </p:nvPicPr>
        <p:blipFill rotWithShape="1">
          <a:blip r:embed="rId9">
            <a:alphaModFix/>
          </a:blip>
          <a:srcRect l="4388"/>
          <a:stretch/>
        </p:blipFill>
        <p:spPr>
          <a:xfrm>
            <a:off x="2551600" y="2636175"/>
            <a:ext cx="6216250" cy="1987125"/>
          </a:xfrm>
          <a:prstGeom prst="rect">
            <a:avLst/>
          </a:prstGeom>
          <a:noFill/>
          <a:ln>
            <a:noFill/>
          </a:ln>
        </p:spPr>
      </p:pic>
      <p:pic>
        <p:nvPicPr>
          <p:cNvPr id="131" name="Google Shape;131;p17"/>
          <p:cNvPicPr preferRelativeResize="0"/>
          <p:nvPr/>
        </p:nvPicPr>
        <p:blipFill>
          <a:blip r:embed="rId10">
            <a:alphaModFix/>
          </a:blip>
          <a:stretch>
            <a:fillRect/>
          </a:stretch>
        </p:blipFill>
        <p:spPr>
          <a:xfrm>
            <a:off x="1612550" y="1289525"/>
            <a:ext cx="7511651" cy="44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8"/>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37" name="Google Shape;137;p18"/>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138" name="Google Shape;138;p18"/>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139" name="Google Shape;139;p18"/>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40" name="Google Shape;140;p18"/>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41" name="Google Shape;141;p18"/>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42" name="Google Shape;142;p18"/>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43" name="Google Shape;143;p18"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44" name="Google Shape;144;p18"/>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45" name="Google Shape;145;p18"/>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Skype</a:t>
            </a:r>
            <a:endParaRPr sz="1700" b="1">
              <a:latin typeface="Calibri"/>
              <a:ea typeface="Calibri"/>
              <a:cs typeface="Calibri"/>
              <a:sym typeface="Calibri"/>
            </a:endParaRPr>
          </a:p>
        </p:txBody>
      </p:sp>
      <p:pic>
        <p:nvPicPr>
          <p:cNvPr id="146" name="Google Shape;146;p18"/>
          <p:cNvPicPr preferRelativeResize="0"/>
          <p:nvPr/>
        </p:nvPicPr>
        <p:blipFill>
          <a:blip r:embed="rId8">
            <a:alphaModFix/>
          </a:blip>
          <a:stretch>
            <a:fillRect/>
          </a:stretch>
        </p:blipFill>
        <p:spPr>
          <a:xfrm>
            <a:off x="1574000" y="1290850"/>
            <a:ext cx="2998000" cy="2759522"/>
          </a:xfrm>
          <a:prstGeom prst="rect">
            <a:avLst/>
          </a:prstGeom>
          <a:noFill/>
          <a:ln>
            <a:noFill/>
          </a:ln>
        </p:spPr>
      </p:pic>
      <p:pic>
        <p:nvPicPr>
          <p:cNvPr id="147" name="Google Shape;147;p18"/>
          <p:cNvPicPr preferRelativeResize="0"/>
          <p:nvPr/>
        </p:nvPicPr>
        <p:blipFill>
          <a:blip r:embed="rId9">
            <a:alphaModFix/>
          </a:blip>
          <a:stretch>
            <a:fillRect/>
          </a:stretch>
        </p:blipFill>
        <p:spPr>
          <a:xfrm>
            <a:off x="5110250" y="1290838"/>
            <a:ext cx="3886200" cy="1581150"/>
          </a:xfrm>
          <a:prstGeom prst="rect">
            <a:avLst/>
          </a:prstGeom>
          <a:noFill/>
          <a:ln>
            <a:noFill/>
          </a:ln>
        </p:spPr>
      </p:pic>
      <p:pic>
        <p:nvPicPr>
          <p:cNvPr id="148" name="Google Shape;148;p18"/>
          <p:cNvPicPr preferRelativeResize="0"/>
          <p:nvPr/>
        </p:nvPicPr>
        <p:blipFill>
          <a:blip r:embed="rId10">
            <a:alphaModFix/>
          </a:blip>
          <a:stretch>
            <a:fillRect/>
          </a:stretch>
        </p:blipFill>
        <p:spPr>
          <a:xfrm>
            <a:off x="112675" y="4226125"/>
            <a:ext cx="8968867" cy="35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9"/>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54" name="Google Shape;154;p19"/>
          <p:cNvPicPr preferRelativeResize="0"/>
          <p:nvPr/>
        </p:nvPicPr>
        <p:blipFill rotWithShape="1">
          <a:blip r:embed="rId4">
            <a:alphaModFix/>
          </a:blip>
          <a:srcRect/>
          <a:stretch/>
        </p:blipFill>
        <p:spPr>
          <a:xfrm>
            <a:off x="0" y="928351"/>
            <a:ext cx="641440" cy="700388"/>
          </a:xfrm>
          <a:prstGeom prst="rect">
            <a:avLst/>
          </a:prstGeom>
          <a:noFill/>
          <a:ln>
            <a:noFill/>
          </a:ln>
        </p:spPr>
      </p:pic>
      <p:sp>
        <p:nvSpPr>
          <p:cNvPr id="155" name="Google Shape;155;p19"/>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pic>
        <p:nvPicPr>
          <p:cNvPr id="156" name="Google Shape;156;p19"/>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57" name="Google Shape;157;p19"/>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58" name="Google Shape;158;p19"/>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59" name="Google Shape;159;p19"/>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60" name="Google Shape;160;p19"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61" name="Google Shape;161;p19"/>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62" name="Google Shape;162;p19"/>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Zoom</a:t>
            </a:r>
            <a:endParaRPr sz="1700" b="1">
              <a:latin typeface="Calibri"/>
              <a:ea typeface="Calibri"/>
              <a:cs typeface="Calibri"/>
              <a:sym typeface="Calibri"/>
            </a:endParaRPr>
          </a:p>
        </p:txBody>
      </p:sp>
      <p:pic>
        <p:nvPicPr>
          <p:cNvPr id="163" name="Google Shape;163;p19"/>
          <p:cNvPicPr preferRelativeResize="0"/>
          <p:nvPr/>
        </p:nvPicPr>
        <p:blipFill>
          <a:blip r:embed="rId8">
            <a:alphaModFix/>
          </a:blip>
          <a:stretch>
            <a:fillRect/>
          </a:stretch>
        </p:blipFill>
        <p:spPr>
          <a:xfrm>
            <a:off x="1601365" y="1557700"/>
            <a:ext cx="5941267" cy="3336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0"/>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69" name="Google Shape;169;p20"/>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170" name="Google Shape;170;p20"/>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71" name="Google Shape;171;p20"/>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72" name="Google Shape;172;p20"/>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73" name="Google Shape;173;p20"/>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74" name="Google Shape;174;p20"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75" name="Google Shape;175;p20"/>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76" name="Google Shape;176;p20"/>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Zoom</a:t>
            </a:r>
            <a:endParaRPr sz="1700" b="1">
              <a:latin typeface="Calibri"/>
              <a:ea typeface="Calibri"/>
              <a:cs typeface="Calibri"/>
              <a:sym typeface="Calibri"/>
            </a:endParaRPr>
          </a:p>
        </p:txBody>
      </p:sp>
      <p:pic>
        <p:nvPicPr>
          <p:cNvPr id="177" name="Google Shape;177;p20"/>
          <p:cNvPicPr preferRelativeResize="0"/>
          <p:nvPr/>
        </p:nvPicPr>
        <p:blipFill>
          <a:blip r:embed="rId8">
            <a:alphaModFix/>
          </a:blip>
          <a:stretch>
            <a:fillRect/>
          </a:stretch>
        </p:blipFill>
        <p:spPr>
          <a:xfrm>
            <a:off x="97350" y="1821675"/>
            <a:ext cx="4561426" cy="3265875"/>
          </a:xfrm>
          <a:prstGeom prst="rect">
            <a:avLst/>
          </a:prstGeom>
          <a:noFill/>
          <a:ln>
            <a:noFill/>
          </a:ln>
        </p:spPr>
      </p:pic>
      <p:pic>
        <p:nvPicPr>
          <p:cNvPr id="178" name="Google Shape;178;p20"/>
          <p:cNvPicPr preferRelativeResize="0"/>
          <p:nvPr/>
        </p:nvPicPr>
        <p:blipFill>
          <a:blip r:embed="rId9">
            <a:alphaModFix/>
          </a:blip>
          <a:stretch>
            <a:fillRect/>
          </a:stretch>
        </p:blipFill>
        <p:spPr>
          <a:xfrm>
            <a:off x="5403401" y="1305200"/>
            <a:ext cx="3218685" cy="2945464"/>
          </a:xfrm>
          <a:prstGeom prst="rect">
            <a:avLst/>
          </a:prstGeom>
          <a:noFill/>
          <a:ln>
            <a:noFill/>
          </a:ln>
        </p:spPr>
      </p:pic>
      <p:sp>
        <p:nvSpPr>
          <p:cNvPr id="179" name="Google Shape;179;p20"/>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1"/>
          <p:cNvPicPr preferRelativeResize="0"/>
          <p:nvPr/>
        </p:nvPicPr>
        <p:blipFill rotWithShape="1">
          <a:blip r:embed="rId3">
            <a:alphaModFix/>
          </a:blip>
          <a:srcRect/>
          <a:stretch/>
        </p:blipFill>
        <p:spPr>
          <a:xfrm>
            <a:off x="641445" y="309270"/>
            <a:ext cx="1691580" cy="298243"/>
          </a:xfrm>
          <a:prstGeom prst="rect">
            <a:avLst/>
          </a:prstGeom>
          <a:noFill/>
          <a:ln>
            <a:noFill/>
          </a:ln>
        </p:spPr>
      </p:pic>
      <p:pic>
        <p:nvPicPr>
          <p:cNvPr id="185" name="Google Shape;185;p21"/>
          <p:cNvPicPr preferRelativeResize="0"/>
          <p:nvPr/>
        </p:nvPicPr>
        <p:blipFill rotWithShape="1">
          <a:blip r:embed="rId4">
            <a:alphaModFix/>
          </a:blip>
          <a:srcRect/>
          <a:stretch/>
        </p:blipFill>
        <p:spPr>
          <a:xfrm>
            <a:off x="0" y="928351"/>
            <a:ext cx="641440" cy="700388"/>
          </a:xfrm>
          <a:prstGeom prst="rect">
            <a:avLst/>
          </a:prstGeom>
          <a:noFill/>
          <a:ln>
            <a:noFill/>
          </a:ln>
        </p:spPr>
      </p:pic>
      <p:pic>
        <p:nvPicPr>
          <p:cNvPr id="186" name="Google Shape;186;p21"/>
          <p:cNvPicPr preferRelativeResize="0"/>
          <p:nvPr/>
        </p:nvPicPr>
        <p:blipFill rotWithShape="1">
          <a:blip r:embed="rId5">
            <a:alphaModFix/>
          </a:blip>
          <a:srcRect/>
          <a:stretch/>
        </p:blipFill>
        <p:spPr>
          <a:xfrm>
            <a:off x="8818829" y="406856"/>
            <a:ext cx="310721" cy="259234"/>
          </a:xfrm>
          <a:prstGeom prst="rect">
            <a:avLst/>
          </a:prstGeom>
          <a:noFill/>
          <a:ln>
            <a:noFill/>
          </a:ln>
        </p:spPr>
      </p:pic>
      <p:pic>
        <p:nvPicPr>
          <p:cNvPr id="187" name="Google Shape;187;p21"/>
          <p:cNvPicPr preferRelativeResize="0"/>
          <p:nvPr/>
        </p:nvPicPr>
        <p:blipFill rotWithShape="1">
          <a:blip r:embed="rId5">
            <a:alphaModFix/>
          </a:blip>
          <a:srcRect/>
          <a:stretch/>
        </p:blipFill>
        <p:spPr>
          <a:xfrm>
            <a:off x="8194707" y="416390"/>
            <a:ext cx="310721" cy="259234"/>
          </a:xfrm>
          <a:prstGeom prst="rect">
            <a:avLst/>
          </a:prstGeom>
          <a:noFill/>
          <a:ln>
            <a:noFill/>
          </a:ln>
        </p:spPr>
      </p:pic>
      <p:sp>
        <p:nvSpPr>
          <p:cNvPr id="188" name="Google Shape;188;p21"/>
          <p:cNvSpPr txBox="1"/>
          <p:nvPr/>
        </p:nvSpPr>
        <p:spPr>
          <a:xfrm>
            <a:off x="7816537" y="4752014"/>
            <a:ext cx="901800" cy="2463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ru" sz="1000" b="1" i="0" u="none" strike="noStrike" cap="none">
                <a:solidFill>
                  <a:srgbClr val="000000"/>
                </a:solidFill>
                <a:latin typeface="Calibri"/>
                <a:ea typeface="Calibri"/>
                <a:cs typeface="Calibri"/>
                <a:sym typeface="Calibri"/>
              </a:rPr>
              <a:t> inginirium.ru</a:t>
            </a:r>
            <a:endParaRPr sz="1000" b="1" i="0" u="none" strike="noStrike" cap="none">
              <a:solidFill>
                <a:srgbClr val="000000"/>
              </a:solidFill>
              <a:latin typeface="Calibri"/>
              <a:ea typeface="Calibri"/>
              <a:cs typeface="Calibri"/>
              <a:sym typeface="Calibri"/>
            </a:endParaRPr>
          </a:p>
        </p:txBody>
      </p:sp>
      <p:pic>
        <p:nvPicPr>
          <p:cNvPr id="189" name="Google Shape;189;p21"/>
          <p:cNvPicPr preferRelativeResize="0"/>
          <p:nvPr/>
        </p:nvPicPr>
        <p:blipFill rotWithShape="1">
          <a:blip r:embed="rId6">
            <a:alphaModFix/>
          </a:blip>
          <a:srcRect/>
          <a:stretch/>
        </p:blipFill>
        <p:spPr>
          <a:xfrm>
            <a:off x="7948044" y="4972801"/>
            <a:ext cx="674031" cy="24984"/>
          </a:xfrm>
          <a:prstGeom prst="rect">
            <a:avLst/>
          </a:prstGeom>
          <a:noFill/>
          <a:ln>
            <a:noFill/>
          </a:ln>
        </p:spPr>
      </p:pic>
      <p:pic>
        <p:nvPicPr>
          <p:cNvPr id="190" name="Google Shape;190;p21" descr="Изображение выглядит как коллекция картинок&#10;&#10;Описание создано с высокой степенью достоверности"/>
          <p:cNvPicPr preferRelativeResize="0"/>
          <p:nvPr/>
        </p:nvPicPr>
        <p:blipFill rotWithShape="1">
          <a:blip r:embed="rId7">
            <a:alphaModFix/>
          </a:blip>
          <a:srcRect/>
          <a:stretch/>
        </p:blipFill>
        <p:spPr>
          <a:xfrm>
            <a:off x="8767840" y="4768197"/>
            <a:ext cx="228599" cy="216569"/>
          </a:xfrm>
          <a:prstGeom prst="rect">
            <a:avLst/>
          </a:prstGeom>
          <a:noFill/>
          <a:ln>
            <a:noFill/>
          </a:ln>
        </p:spPr>
      </p:pic>
      <p:sp>
        <p:nvSpPr>
          <p:cNvPr id="191" name="Google Shape;191;p21"/>
          <p:cNvSpPr txBox="1"/>
          <p:nvPr/>
        </p:nvSpPr>
        <p:spPr>
          <a:xfrm>
            <a:off x="6097100" y="288150"/>
            <a:ext cx="20976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ru" sz="1000" b="1">
                <a:solidFill>
                  <a:schemeClr val="dk1"/>
                </a:solidFill>
                <a:latin typeface="Calibri"/>
                <a:ea typeface="Calibri"/>
                <a:cs typeface="Calibri"/>
                <a:sym typeface="Calibri"/>
              </a:rPr>
              <a:t>Знакомство с приложениями по организации видеоконференций.</a:t>
            </a:r>
            <a:endParaRPr sz="1000" b="1">
              <a:solidFill>
                <a:schemeClr val="dk1"/>
              </a:solidFill>
              <a:latin typeface="Calibri"/>
              <a:ea typeface="Calibri"/>
              <a:cs typeface="Calibri"/>
              <a:sym typeface="Calibri"/>
            </a:endParaRPr>
          </a:p>
        </p:txBody>
      </p:sp>
      <p:sp>
        <p:nvSpPr>
          <p:cNvPr id="192" name="Google Shape;192;p21"/>
          <p:cNvSpPr txBox="1"/>
          <p:nvPr/>
        </p:nvSpPr>
        <p:spPr>
          <a:xfrm>
            <a:off x="710750" y="1055350"/>
            <a:ext cx="5195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Calibri"/>
                <a:ea typeface="Calibri"/>
                <a:cs typeface="Calibri"/>
                <a:sym typeface="Calibri"/>
              </a:rPr>
              <a:t>Zoom</a:t>
            </a:r>
            <a:endParaRPr sz="1700" b="1">
              <a:latin typeface="Calibri"/>
              <a:ea typeface="Calibri"/>
              <a:cs typeface="Calibri"/>
              <a:sym typeface="Calibri"/>
            </a:endParaRPr>
          </a:p>
        </p:txBody>
      </p:sp>
      <p:pic>
        <p:nvPicPr>
          <p:cNvPr id="193" name="Google Shape;193;p21"/>
          <p:cNvPicPr preferRelativeResize="0"/>
          <p:nvPr/>
        </p:nvPicPr>
        <p:blipFill>
          <a:blip r:embed="rId8">
            <a:alphaModFix/>
          </a:blip>
          <a:stretch>
            <a:fillRect/>
          </a:stretch>
        </p:blipFill>
        <p:spPr>
          <a:xfrm>
            <a:off x="65200" y="2178977"/>
            <a:ext cx="5195099" cy="2897849"/>
          </a:xfrm>
          <a:prstGeom prst="rect">
            <a:avLst/>
          </a:prstGeom>
          <a:noFill/>
          <a:ln>
            <a:noFill/>
          </a:ln>
        </p:spPr>
      </p:pic>
      <p:pic>
        <p:nvPicPr>
          <p:cNvPr id="194" name="Google Shape;194;p21"/>
          <p:cNvPicPr preferRelativeResize="0"/>
          <p:nvPr/>
        </p:nvPicPr>
        <p:blipFill>
          <a:blip r:embed="rId9">
            <a:alphaModFix/>
          </a:blip>
          <a:stretch>
            <a:fillRect/>
          </a:stretch>
        </p:blipFill>
        <p:spPr>
          <a:xfrm>
            <a:off x="5518752" y="871963"/>
            <a:ext cx="3429973" cy="3811949"/>
          </a:xfrm>
          <a:prstGeom prst="rect">
            <a:avLst/>
          </a:prstGeom>
          <a:noFill/>
          <a:ln>
            <a:noFill/>
          </a:ln>
        </p:spPr>
      </p:pic>
      <p:sp>
        <p:nvSpPr>
          <p:cNvPr id="195" name="Google Shape;195;p21"/>
          <p:cNvSpPr txBox="1"/>
          <p:nvPr/>
        </p:nvSpPr>
        <p:spPr>
          <a:xfrm>
            <a:off x="8553037" y="398016"/>
            <a:ext cx="26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1986</Words>
  <Application>Microsoft Office PowerPoint</Application>
  <PresentationFormat>Экран (16:9)</PresentationFormat>
  <Paragraphs>140</Paragraphs>
  <Slides>20</Slides>
  <Notes>20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20</vt:i4>
      </vt:variant>
    </vt:vector>
  </HeadingPairs>
  <TitlesOfParts>
    <vt:vector size="24" baseType="lpstr">
      <vt:lpstr>Arial</vt:lpstr>
      <vt:lpstr>Calibri</vt:lpstr>
      <vt:lpstr>Roboto</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Данил</cp:lastModifiedBy>
  <cp:revision>2</cp:revision>
  <dcterms:modified xsi:type="dcterms:W3CDTF">2024-04-12T16:26:51Z</dcterms:modified>
</cp:coreProperties>
</file>